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3765c11c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3765c11c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3765c11c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3765c11c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3765c11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3765c11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5a844f94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5a844f94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81248a9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81248a9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3765c11c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3765c11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5a844f94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5a844f94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03a3cc8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03a3cc8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5a844f9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5a844f9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5a844f94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5a844f94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3765c11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3765c11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5a844f94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5a844f94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3765c11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3765c11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3765c11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3765c11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yviz.org" TargetMode="External"/><Relationship Id="rId4" Type="http://schemas.openxmlformats.org/officeDocument/2006/relationships/hyperlink" Target="https://holoviz.org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Python Data Visualisation Landscape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7450"/>
            <a:ext cx="85206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2023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781575" y="4318675"/>
            <a:ext cx="32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fosstodon.org/@owenrlamont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50" y="2384775"/>
            <a:ext cx="1283927" cy="1283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14222" l="15781" r="14483" t="14486"/>
          <a:stretch/>
        </p:blipFill>
        <p:spPr>
          <a:xfrm>
            <a:off x="2543975" y="2384775"/>
            <a:ext cx="1283925" cy="1312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13288" l="14587" r="62946" t="21919"/>
          <a:stretch/>
        </p:blipFill>
        <p:spPr>
          <a:xfrm>
            <a:off x="5111823" y="2384775"/>
            <a:ext cx="1364228" cy="13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 b="6707" l="0" r="0" t="0"/>
          <a:stretch/>
        </p:blipFill>
        <p:spPr>
          <a:xfrm>
            <a:off x="3827900" y="2384775"/>
            <a:ext cx="1283924" cy="131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7">
            <a:alphaModFix/>
          </a:blip>
          <a:srcRect b="8254" l="4642" r="3614" t="6209"/>
          <a:stretch/>
        </p:blipFill>
        <p:spPr>
          <a:xfrm>
            <a:off x="6476050" y="2384775"/>
            <a:ext cx="1407896" cy="13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Exploration via Visualisation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152475"/>
            <a:ext cx="440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y</a:t>
            </a:r>
            <a:r>
              <a:rPr lang="en-GB"/>
              <a:t>data-profiling (formerly pandas-profiling) - lots of summary statistics and summary plots for Pandas dataframes.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PyGwalker - Gives you PowerBI/Tableau like drag and drop interface to build visuals from a dataframe.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Lux - Can analyse a dataframe and auto-generate plots that have interesting characteristics (beware it has gone a bit stale the last year).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400" y="1076275"/>
            <a:ext cx="1213074" cy="121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400" y="2416125"/>
            <a:ext cx="4170375" cy="9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400" y="3396573"/>
            <a:ext cx="2708925" cy="110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Natural Language Data Visualisation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43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Sketch - Provides </a:t>
            </a:r>
            <a:r>
              <a:rPr lang="en-GB"/>
              <a:t>natural</a:t>
            </a:r>
            <a:r>
              <a:rPr lang="en-GB"/>
              <a:t> language interface to talk to a Pandas dataframe and ask questions which can include visualisations and example code as output.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Pandas-ai - Another GPT/Pandas integration for talking to dataframes and generating visualisations (not sure it can provide the code it generates).</a:t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19838" l="0" r="0" t="18456"/>
          <a:stretch/>
        </p:blipFill>
        <p:spPr>
          <a:xfrm>
            <a:off x="4637700" y="1152463"/>
            <a:ext cx="3981150" cy="245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/>
        </p:nvSpPr>
        <p:spPr>
          <a:xfrm>
            <a:off x="412525" y="3857625"/>
            <a:ext cx="1548600" cy="40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Panel widgets</a:t>
            </a:r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2485050" y="3857625"/>
            <a:ext cx="889500" cy="4002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Panel</a:t>
            </a:r>
            <a:endParaRPr/>
          </a:p>
        </p:txBody>
      </p:sp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Deploying Data Visuals as Dashboards</a:t>
            </a:r>
            <a:endParaRPr/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0" y="1152475"/>
            <a:ext cx="57051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-GB" sz="1300"/>
              <a:t>There’s many competing (and cooperating) technologies for combining data visualisations with input widgets to create interactive dashboards</a:t>
            </a:r>
            <a:endParaRPr sz="1300"/>
          </a:p>
        </p:txBody>
      </p:sp>
      <p:sp>
        <p:nvSpPr>
          <p:cNvPr id="156" name="Google Shape;156;p24"/>
          <p:cNvSpPr txBox="1"/>
          <p:nvPr/>
        </p:nvSpPr>
        <p:spPr>
          <a:xfrm>
            <a:off x="412525" y="3269476"/>
            <a:ext cx="1548600" cy="40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ipywidgets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412525" y="2164250"/>
            <a:ext cx="1548600" cy="40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Plotly widgets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412525" y="4444475"/>
            <a:ext cx="1548600" cy="400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Streamlit </a:t>
            </a:r>
            <a:r>
              <a:rPr lang="en-GB"/>
              <a:t>widgets</a:t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2485050" y="2164250"/>
            <a:ext cx="889500" cy="4002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Dash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2485050" y="2704950"/>
            <a:ext cx="889500" cy="4002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Voilà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2485050" y="3264925"/>
            <a:ext cx="889500" cy="4002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Solara</a:t>
            </a:r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2485050" y="4458700"/>
            <a:ext cx="889500" cy="4002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Streamlit</a:t>
            </a:r>
            <a:endParaRPr/>
          </a:p>
        </p:txBody>
      </p:sp>
      <p:sp>
        <p:nvSpPr>
          <p:cNvPr id="163" name="Google Shape;163;p24"/>
          <p:cNvSpPr txBox="1"/>
          <p:nvPr/>
        </p:nvSpPr>
        <p:spPr>
          <a:xfrm>
            <a:off x="4388075" y="2164250"/>
            <a:ext cx="985500" cy="4002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Plotly</a:t>
            </a:r>
            <a:endParaRPr/>
          </a:p>
        </p:txBody>
      </p:sp>
      <p:sp>
        <p:nvSpPr>
          <p:cNvPr id="164" name="Google Shape;164;p24"/>
          <p:cNvSpPr txBox="1"/>
          <p:nvPr/>
        </p:nvSpPr>
        <p:spPr>
          <a:xfrm>
            <a:off x="4388075" y="4458700"/>
            <a:ext cx="985500" cy="4002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Bokeh</a:t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4388075" y="3264925"/>
            <a:ext cx="985500" cy="4002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Matplotlib</a:t>
            </a:r>
            <a:endParaRPr/>
          </a:p>
        </p:txBody>
      </p:sp>
      <p:cxnSp>
        <p:nvCxnSpPr>
          <p:cNvPr id="166" name="Google Shape;166;p24"/>
          <p:cNvCxnSpPr>
            <a:stCxn id="157" idx="3"/>
            <a:endCxn id="159" idx="1"/>
          </p:cNvCxnSpPr>
          <p:nvPr/>
        </p:nvCxnSpPr>
        <p:spPr>
          <a:xfrm>
            <a:off x="1961125" y="2364350"/>
            <a:ext cx="52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4"/>
          <p:cNvCxnSpPr>
            <a:stCxn id="163" idx="1"/>
            <a:endCxn id="159" idx="3"/>
          </p:cNvCxnSpPr>
          <p:nvPr/>
        </p:nvCxnSpPr>
        <p:spPr>
          <a:xfrm rot="10800000">
            <a:off x="3374675" y="2364350"/>
            <a:ext cx="101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4"/>
          <p:cNvCxnSpPr>
            <a:stCxn id="156" idx="3"/>
            <a:endCxn id="160" idx="1"/>
          </p:cNvCxnSpPr>
          <p:nvPr/>
        </p:nvCxnSpPr>
        <p:spPr>
          <a:xfrm flipH="1" rot="10800000">
            <a:off x="1961125" y="2904976"/>
            <a:ext cx="523800" cy="56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4"/>
          <p:cNvCxnSpPr>
            <a:stCxn id="156" idx="3"/>
            <a:endCxn id="161" idx="1"/>
          </p:cNvCxnSpPr>
          <p:nvPr/>
        </p:nvCxnSpPr>
        <p:spPr>
          <a:xfrm flipH="1" rot="10800000">
            <a:off x="1961125" y="3465076"/>
            <a:ext cx="523800" cy="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4"/>
          <p:cNvCxnSpPr>
            <a:stCxn id="156" idx="3"/>
            <a:endCxn id="153" idx="1"/>
          </p:cNvCxnSpPr>
          <p:nvPr/>
        </p:nvCxnSpPr>
        <p:spPr>
          <a:xfrm>
            <a:off x="1961125" y="3469576"/>
            <a:ext cx="523800" cy="58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4"/>
          <p:cNvCxnSpPr>
            <a:stCxn id="165" idx="1"/>
            <a:endCxn id="153" idx="3"/>
          </p:cNvCxnSpPr>
          <p:nvPr/>
        </p:nvCxnSpPr>
        <p:spPr>
          <a:xfrm flipH="1">
            <a:off x="3374675" y="3465025"/>
            <a:ext cx="1013400" cy="59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4"/>
          <p:cNvCxnSpPr>
            <a:stCxn id="163" idx="1"/>
            <a:endCxn id="153" idx="3"/>
          </p:cNvCxnSpPr>
          <p:nvPr/>
        </p:nvCxnSpPr>
        <p:spPr>
          <a:xfrm flipH="1">
            <a:off x="3374675" y="2364350"/>
            <a:ext cx="1013400" cy="169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4"/>
          <p:cNvCxnSpPr>
            <a:stCxn id="164" idx="1"/>
            <a:endCxn id="153" idx="3"/>
          </p:cNvCxnSpPr>
          <p:nvPr/>
        </p:nvCxnSpPr>
        <p:spPr>
          <a:xfrm rot="10800000">
            <a:off x="3374675" y="4057600"/>
            <a:ext cx="1013400" cy="60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4"/>
          <p:cNvCxnSpPr>
            <a:stCxn id="164" idx="1"/>
            <a:endCxn id="162" idx="3"/>
          </p:cNvCxnSpPr>
          <p:nvPr/>
        </p:nvCxnSpPr>
        <p:spPr>
          <a:xfrm rot="10800000">
            <a:off x="3374675" y="4658800"/>
            <a:ext cx="101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4"/>
          <p:cNvCxnSpPr>
            <a:stCxn id="165" idx="1"/>
            <a:endCxn id="162" idx="3"/>
          </p:cNvCxnSpPr>
          <p:nvPr/>
        </p:nvCxnSpPr>
        <p:spPr>
          <a:xfrm flipH="1">
            <a:off x="3374675" y="3465025"/>
            <a:ext cx="1013400" cy="119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4"/>
          <p:cNvCxnSpPr>
            <a:stCxn id="163" idx="1"/>
            <a:endCxn id="162" idx="3"/>
          </p:cNvCxnSpPr>
          <p:nvPr/>
        </p:nvCxnSpPr>
        <p:spPr>
          <a:xfrm flipH="1">
            <a:off x="3374675" y="2364350"/>
            <a:ext cx="1013400" cy="229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4"/>
          <p:cNvCxnSpPr>
            <a:stCxn id="158" idx="3"/>
            <a:endCxn id="162" idx="1"/>
          </p:cNvCxnSpPr>
          <p:nvPr/>
        </p:nvCxnSpPr>
        <p:spPr>
          <a:xfrm>
            <a:off x="1961125" y="4644575"/>
            <a:ext cx="523800" cy="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4"/>
          <p:cNvCxnSpPr>
            <a:stCxn id="152" idx="3"/>
            <a:endCxn id="153" idx="1"/>
          </p:cNvCxnSpPr>
          <p:nvPr/>
        </p:nvCxnSpPr>
        <p:spPr>
          <a:xfrm>
            <a:off x="1961125" y="4057725"/>
            <a:ext cx="523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4"/>
          <p:cNvCxnSpPr>
            <a:stCxn id="163" idx="1"/>
            <a:endCxn id="160" idx="3"/>
          </p:cNvCxnSpPr>
          <p:nvPr/>
        </p:nvCxnSpPr>
        <p:spPr>
          <a:xfrm flipH="1">
            <a:off x="3374675" y="2364350"/>
            <a:ext cx="1013400" cy="54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4"/>
          <p:cNvCxnSpPr>
            <a:stCxn id="163" idx="1"/>
            <a:endCxn id="161" idx="3"/>
          </p:cNvCxnSpPr>
          <p:nvPr/>
        </p:nvCxnSpPr>
        <p:spPr>
          <a:xfrm flipH="1">
            <a:off x="3374675" y="2364350"/>
            <a:ext cx="1013400" cy="1100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4"/>
          <p:cNvCxnSpPr>
            <a:stCxn id="163" idx="1"/>
            <a:endCxn id="153" idx="3"/>
          </p:cNvCxnSpPr>
          <p:nvPr/>
        </p:nvCxnSpPr>
        <p:spPr>
          <a:xfrm flipH="1">
            <a:off x="3374675" y="2364350"/>
            <a:ext cx="1013400" cy="169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4"/>
          <p:cNvCxnSpPr>
            <a:stCxn id="165" idx="1"/>
            <a:endCxn id="160" idx="3"/>
          </p:cNvCxnSpPr>
          <p:nvPr/>
        </p:nvCxnSpPr>
        <p:spPr>
          <a:xfrm rot="10800000">
            <a:off x="3374675" y="2904925"/>
            <a:ext cx="1013400" cy="56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4"/>
          <p:cNvCxnSpPr>
            <a:stCxn id="165" idx="1"/>
            <a:endCxn id="161" idx="3"/>
          </p:cNvCxnSpPr>
          <p:nvPr/>
        </p:nvCxnSpPr>
        <p:spPr>
          <a:xfrm rot="10800000">
            <a:off x="3374675" y="3465025"/>
            <a:ext cx="1013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4"/>
          <p:cNvCxnSpPr>
            <a:stCxn id="164" idx="1"/>
            <a:endCxn id="161" idx="3"/>
          </p:cNvCxnSpPr>
          <p:nvPr/>
        </p:nvCxnSpPr>
        <p:spPr>
          <a:xfrm rot="10800000">
            <a:off x="3374675" y="3465100"/>
            <a:ext cx="1013400" cy="119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4"/>
          <p:cNvCxnSpPr>
            <a:stCxn id="164" idx="1"/>
            <a:endCxn id="160" idx="3"/>
          </p:cNvCxnSpPr>
          <p:nvPr/>
        </p:nvCxnSpPr>
        <p:spPr>
          <a:xfrm rot="10800000">
            <a:off x="3374675" y="2905000"/>
            <a:ext cx="1013400" cy="175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4"/>
          <p:cNvSpPr txBox="1"/>
          <p:nvPr/>
        </p:nvSpPr>
        <p:spPr>
          <a:xfrm>
            <a:off x="488725" y="1813075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Widgets</a:t>
            </a:r>
            <a:endParaRPr b="1"/>
          </a:p>
        </p:txBody>
      </p:sp>
      <p:sp>
        <p:nvSpPr>
          <p:cNvPr id="187" name="Google Shape;187;p24"/>
          <p:cNvSpPr txBox="1"/>
          <p:nvPr/>
        </p:nvSpPr>
        <p:spPr>
          <a:xfrm>
            <a:off x="4139975" y="1813075"/>
            <a:ext cx="135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Visualisation</a:t>
            </a:r>
            <a:endParaRPr b="1"/>
          </a:p>
        </p:txBody>
      </p:sp>
      <p:sp>
        <p:nvSpPr>
          <p:cNvPr id="188" name="Google Shape;188;p24"/>
          <p:cNvSpPr txBox="1"/>
          <p:nvPr/>
        </p:nvSpPr>
        <p:spPr>
          <a:xfrm>
            <a:off x="1802175" y="1813075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Dashboard</a:t>
            </a:r>
            <a:endParaRPr b="1"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700" y="1158184"/>
            <a:ext cx="2815600" cy="3982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Data Visualisation inside the Browser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311700" y="1322525"/>
            <a:ext cx="5975700" cy="28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PyScript and Pyodide is making it possible to use staples like Matplotlib and Datashader in the browser - it also means you can use existing Javascript libraries like </a:t>
            </a:r>
            <a:r>
              <a:rPr lang="en-GB"/>
              <a:t>Bokeh / Plotly and choose the ratio of how much Python to Javascript you want.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Some of the dashboarding packages also support PyScript / pyodide like Panel and Voici (A front end version of Voilà).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 b="0" l="22619" r="22061" t="0"/>
          <a:stretch/>
        </p:blipFill>
        <p:spPr>
          <a:xfrm>
            <a:off x="6334475" y="1322525"/>
            <a:ext cx="2497826" cy="11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 rotWithShape="1">
          <a:blip r:embed="rId4">
            <a:alphaModFix/>
          </a:blip>
          <a:srcRect b="0" l="23518" r="28737" t="0"/>
          <a:stretch/>
        </p:blipFill>
        <p:spPr>
          <a:xfrm>
            <a:off x="6334475" y="2660950"/>
            <a:ext cx="2497826" cy="90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big foundational visualisations packages in 2017 - Matplotlib, Bokeh, Plotly, and Altair are still the same in 2023 - albeit several major releases later and with tweaked APIs.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There’s been more evolution in the visualisation and dashboarding packages built over those visualisation libraries. Panel, Voilà, and Dash have grown and Streamlit has gotten huge popularity for being a lower-code / higher abstraction alternative to 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I’m personally interested to see the convergence of Jupyter and web applications and more web application Python visualisations happen.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 for listening!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meeting could’ve been an </a:t>
            </a:r>
            <a:r>
              <a:rPr lang="en-GB" strike="sngStrike"/>
              <a:t>email</a:t>
            </a:r>
            <a:r>
              <a:rPr lang="en-GB"/>
              <a:t> website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585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Actually it is, the PyViz site maintains list of data visualisation packages across the Python ecosystem and their usage/health: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https://pyviz.org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originally focused on HoloViz tools (I believe maintained by Anaconda?) but has been generalised to cover all Python data visualisation tooling and now HoloViz specific packages are documented at: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https://holoviz.org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700" y="1152475"/>
            <a:ext cx="1464550" cy="15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0698" y="2721398"/>
            <a:ext cx="1568925" cy="15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Jake’s Talk from 2017 - How much is still relevant?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520" y="1170125"/>
            <a:ext cx="507096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of these packages are still alive and well bar a few 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520" y="1170125"/>
            <a:ext cx="507096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There’s many</a:t>
            </a:r>
            <a:r>
              <a:rPr lang="en-GB"/>
              <a:t> domain specific visualisation packages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017725"/>
            <a:ext cx="4746600" cy="30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E.g. Yellowbrick which integrates scikit-learn</a:t>
            </a:r>
            <a:r>
              <a:rPr lang="en-GB" sz="1600"/>
              <a:t> </a:t>
            </a:r>
            <a:r>
              <a:rPr lang="en-GB" sz="1600"/>
              <a:t>with Matplotlib for machine learning visualisations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There’s many domains, each with many specialised visualisation packages though: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Geospatial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Medicine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Meteorology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Chemistry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Engineering</a:t>
            </a:r>
            <a:endParaRPr sz="1600"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400" y="1152475"/>
            <a:ext cx="3773901" cy="25153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311700" y="3988400"/>
            <a:ext cx="8520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</a:rPr>
              <a:t>There are too many to map or describe in one talk though - just be aware to look for packages that are specific and relevant to your problem domain as they probably exist.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Visualisation </a:t>
            </a:r>
            <a:r>
              <a:rPr lang="en-GB"/>
              <a:t>Trade Offs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1568850" y="1152475"/>
            <a:ext cx="4757700" cy="35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visualisations are appealing since browsers are </a:t>
            </a:r>
            <a:r>
              <a:rPr lang="en-GB"/>
              <a:t>ubiquitous</a:t>
            </a:r>
            <a:r>
              <a:rPr lang="en-GB"/>
              <a:t> and Canvas, WebGL, and WebAssembly can create both complex and powerful visuals.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Interactive visuals don’t tend to scale as well.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There are few </a:t>
            </a:r>
            <a:r>
              <a:rPr lang="en-GB"/>
              <a:t>options</a:t>
            </a:r>
            <a:r>
              <a:rPr lang="en-GB"/>
              <a:t> to programmatically export images/movies from browsers (ipyvolume, ipythreejs and Plotly’s Kaleido do allow some automated exports).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400" y="1152475"/>
            <a:ext cx="877586" cy="87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400" y="3861375"/>
            <a:ext cx="877576" cy="8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400" y="2907625"/>
            <a:ext cx="877575" cy="877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6400" y="2030050"/>
            <a:ext cx="877574" cy="877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358175" y="1184600"/>
            <a:ext cx="988500" cy="1253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 rot="10800000">
            <a:off x="358175" y="3136225"/>
            <a:ext cx="988500" cy="1253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Putting the Data in </a:t>
            </a:r>
            <a:r>
              <a:rPr lang="en-GB"/>
              <a:t>the</a:t>
            </a:r>
            <a:r>
              <a:rPr lang="en-GB"/>
              <a:t> Visualisation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4114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integrations between data packages like Pandas and XArray and visualisation packages has improved in several ways, e.g.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024" y="1894112"/>
            <a:ext cx="1369550" cy="9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381000" y="2072325"/>
            <a:ext cx="6202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Pandas added support for different data visualisation backends, e.g. Bokeh, Plotly, Altair.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hvPlot connects multiple data sources and visualisation packages.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New APIs like Plotly Express allow you to quickly and easily create figures from Pandas, Numpy, Geopandas, etc…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7358" y="2875150"/>
            <a:ext cx="750890" cy="96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762" y="3844600"/>
            <a:ext cx="1136075" cy="11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Visualisation with Python/ipywidget bindings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5870400" cy="3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ipyvizzu - Creates animated transitions between different visualisations of the same data.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pydeck - Python bindings for deck.gl that can draw 3D maps or 3D visualisations over maps.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p</a:t>
            </a:r>
            <a:r>
              <a:rPr lang="en-GB" sz="1900"/>
              <a:t>ythreejs - Python </a:t>
            </a:r>
            <a:r>
              <a:rPr lang="en-GB" sz="1900"/>
              <a:t>bindings</a:t>
            </a:r>
            <a:r>
              <a:rPr lang="en-GB" sz="1900"/>
              <a:t> for Three.js - a high level library for doing WebGL rendering.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ipycanvas - Python/ipywidget bindings for the browser canvas.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GB" sz="1900"/>
              <a:t>ipycytoscape - Draws interactive network diagrams from NetworkX.</a:t>
            </a:r>
            <a:endParaRPr sz="19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650" y="1152475"/>
            <a:ext cx="1851975" cy="6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650" y="1799125"/>
            <a:ext cx="1851975" cy="656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1650" y="2379276"/>
            <a:ext cx="882750" cy="8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1650" y="3269301"/>
            <a:ext cx="730348" cy="73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1650" y="3999650"/>
            <a:ext cx="918200" cy="9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Native Visualisation Libraries with </a:t>
            </a:r>
            <a:r>
              <a:rPr lang="en-GB"/>
              <a:t>Python bindings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1152475"/>
            <a:ext cx="529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PyVista, Vedo, Mayavi - Visualization Toolkit (VTK) based 3D data visualisation - I recommend PyVista for great documentation and community.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Dear PyGUI - Python bindings for Dear ImGui </a:t>
            </a:r>
            <a:r>
              <a:rPr lang="en-GB"/>
              <a:t>which</a:t>
            </a:r>
            <a:r>
              <a:rPr lang="en-GB"/>
              <a:t> is a GUI API but has APIs for rendering charts and leverages native OS accelerated graphics like Metal, Vulcan, and DirectX.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PyQtGraph - older plotting / charting library built on top of the Qt ecosystem.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200" y="1190558"/>
            <a:ext cx="1883050" cy="100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16712" l="6667" r="7081" t="12800"/>
          <a:stretch/>
        </p:blipFill>
        <p:spPr>
          <a:xfrm>
            <a:off x="5607200" y="2209925"/>
            <a:ext cx="2357775" cy="11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4900" y="3384901"/>
            <a:ext cx="1883049" cy="13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